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57" r:id="rId3"/>
    <p:sldId id="258" r:id="rId4"/>
    <p:sldId id="271" r:id="rId5"/>
    <p:sldId id="259" r:id="rId6"/>
    <p:sldId id="260" r:id="rId7"/>
    <p:sldId id="270" r:id="rId8"/>
    <p:sldId id="261" r:id="rId9"/>
    <p:sldId id="262" r:id="rId10"/>
    <p:sldId id="272" r:id="rId11"/>
    <p:sldId id="263" r:id="rId12"/>
    <p:sldId id="268" r:id="rId13"/>
    <p:sldId id="264" r:id="rId14"/>
    <p:sldId id="265" r:id="rId15"/>
    <p:sldId id="266" r:id="rId16"/>
    <p:sldId id="273" r:id="rId17"/>
    <p:sldId id="267"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3" autoAdjust="0"/>
    <p:restoredTop sz="94660"/>
  </p:normalViewPr>
  <p:slideViewPr>
    <p:cSldViewPr snapToGrid="0">
      <p:cViewPr varScale="1">
        <p:scale>
          <a:sx n="51" d="100"/>
          <a:sy n="51" d="100"/>
        </p:scale>
        <p:origin x="78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B4DA2-A038-432E-B4CF-F7193A837735}" type="datetimeFigureOut">
              <a:rPr lang="en-US" smtClean="0"/>
              <a:t>3/27/2021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326E6C-5728-47D0-92B3-EF62C9AB6A4D}" type="slidenum">
              <a:rPr lang="en-US" smtClean="0"/>
              <a:t>‹#›</a:t>
            </a:fld>
            <a:endParaRPr lang="en-US"/>
          </a:p>
        </p:txBody>
      </p:sp>
    </p:spTree>
    <p:extLst>
      <p:ext uri="{BB962C8B-B14F-4D97-AF65-F5344CB8AC3E}">
        <p14:creationId xmlns:p14="http://schemas.microsoft.com/office/powerpoint/2010/main" val="1443055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 of America is among the leading firms within its industry.</a:t>
            </a:r>
          </a:p>
          <a:p>
            <a:r>
              <a:rPr lang="en-US" dirty="0"/>
              <a:t>The bank is an American multinational investment bank and financial services holding company headquartered in Charlotte, North Carolina. The bank currently customers in over 35 countries globally, controlling over 11% of the American banking industry.</a:t>
            </a:r>
          </a:p>
        </p:txBody>
      </p:sp>
      <p:sp>
        <p:nvSpPr>
          <p:cNvPr id="4" name="Slide Number Placeholder 3"/>
          <p:cNvSpPr>
            <a:spLocks noGrp="1"/>
          </p:cNvSpPr>
          <p:nvPr>
            <p:ph type="sldNum" sz="quarter" idx="5"/>
          </p:nvPr>
        </p:nvSpPr>
        <p:spPr/>
        <p:txBody>
          <a:bodyPr/>
          <a:lstStyle/>
          <a:p>
            <a:fld id="{62326E6C-5728-47D0-92B3-EF62C9AB6A4D}" type="slidenum">
              <a:rPr lang="en-US" smtClean="0"/>
              <a:t>3</a:t>
            </a:fld>
            <a:endParaRPr lang="en-US"/>
          </a:p>
        </p:txBody>
      </p:sp>
    </p:spTree>
    <p:extLst>
      <p:ext uri="{BB962C8B-B14F-4D97-AF65-F5344CB8AC3E}">
        <p14:creationId xmlns:p14="http://schemas.microsoft.com/office/powerpoint/2010/main" val="298985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 of America is a brand that has been in the market for years, and people are aware of it. This makes its brand awareness high.</a:t>
            </a:r>
          </a:p>
          <a:p>
            <a:r>
              <a:rPr lang="en-US" dirty="0"/>
              <a:t>Its products have maintained quality over the years and are still valued by customers, who find it as good value for the amount of money that they pay.</a:t>
            </a:r>
          </a:p>
        </p:txBody>
      </p:sp>
      <p:sp>
        <p:nvSpPr>
          <p:cNvPr id="4" name="Slide Number Placeholder 3"/>
          <p:cNvSpPr>
            <a:spLocks noGrp="1"/>
          </p:cNvSpPr>
          <p:nvPr>
            <p:ph type="sldNum" sz="quarter" idx="5"/>
          </p:nvPr>
        </p:nvSpPr>
        <p:spPr/>
        <p:txBody>
          <a:bodyPr/>
          <a:lstStyle/>
          <a:p>
            <a:fld id="{62326E6C-5728-47D0-92B3-EF62C9AB6A4D}" type="slidenum">
              <a:rPr lang="en-US" smtClean="0"/>
              <a:t>5</a:t>
            </a:fld>
            <a:endParaRPr lang="en-US"/>
          </a:p>
        </p:txBody>
      </p:sp>
    </p:spTree>
    <p:extLst>
      <p:ext uri="{BB962C8B-B14F-4D97-AF65-F5344CB8AC3E}">
        <p14:creationId xmlns:p14="http://schemas.microsoft.com/office/powerpoint/2010/main" val="1567393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 of America has invested extensively in the training of its employees that has resulted in it employing a large number of skilled and motivated employees.</a:t>
            </a:r>
          </a:p>
          <a:p>
            <a:r>
              <a:rPr lang="en-US" dirty="0"/>
              <a:t>Bank of America has a well-established IT system that ensures efficiency in its internal and external operations.</a:t>
            </a:r>
          </a:p>
        </p:txBody>
      </p:sp>
      <p:sp>
        <p:nvSpPr>
          <p:cNvPr id="4" name="Slide Number Placeholder 3"/>
          <p:cNvSpPr>
            <a:spLocks noGrp="1"/>
          </p:cNvSpPr>
          <p:nvPr>
            <p:ph type="sldNum" sz="quarter" idx="5"/>
          </p:nvPr>
        </p:nvSpPr>
        <p:spPr/>
        <p:txBody>
          <a:bodyPr/>
          <a:lstStyle/>
          <a:p>
            <a:fld id="{62326E6C-5728-47D0-92B3-EF62C9AB6A4D}" type="slidenum">
              <a:rPr lang="en-US" smtClean="0"/>
              <a:t>6</a:t>
            </a:fld>
            <a:endParaRPr lang="en-US"/>
          </a:p>
        </p:txBody>
      </p:sp>
    </p:spTree>
    <p:extLst>
      <p:ext uri="{BB962C8B-B14F-4D97-AF65-F5344CB8AC3E}">
        <p14:creationId xmlns:p14="http://schemas.microsoft.com/office/powerpoint/2010/main" val="128401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company has witnessed declining public reputation due to controversies. The Wikileaks controversy for instance, resulted in negative public image particularly in the face of investors. </a:t>
            </a:r>
          </a:p>
          <a:p>
            <a:r>
              <a:rPr lang="en-US" dirty="0"/>
              <a:t>Even though the company operates in more than 35 countries globally, it has not been able to obtain much revenue from the international franchises. This has resulted the overdependence on the American market.</a:t>
            </a:r>
          </a:p>
          <a:p>
            <a:r>
              <a:rPr lang="en-US" dirty="0"/>
              <a:t>Bank of America seems to depend so much on cost cuttings and layoffs as strategy to avoid incurring losses. </a:t>
            </a:r>
          </a:p>
        </p:txBody>
      </p:sp>
      <p:sp>
        <p:nvSpPr>
          <p:cNvPr id="4" name="Slide Number Placeholder 3"/>
          <p:cNvSpPr>
            <a:spLocks noGrp="1"/>
          </p:cNvSpPr>
          <p:nvPr>
            <p:ph type="sldNum" sz="quarter" idx="5"/>
          </p:nvPr>
        </p:nvSpPr>
        <p:spPr/>
        <p:txBody>
          <a:bodyPr/>
          <a:lstStyle/>
          <a:p>
            <a:fld id="{62326E6C-5728-47D0-92B3-EF62C9AB6A4D}" type="slidenum">
              <a:rPr lang="en-US" smtClean="0"/>
              <a:t>8</a:t>
            </a:fld>
            <a:endParaRPr lang="en-US"/>
          </a:p>
        </p:txBody>
      </p:sp>
    </p:spTree>
    <p:extLst>
      <p:ext uri="{BB962C8B-B14F-4D97-AF65-F5344CB8AC3E}">
        <p14:creationId xmlns:p14="http://schemas.microsoft.com/office/powerpoint/2010/main" val="3094423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Strategic partnerships are established by Bank of America with its suppliers, dealers, retailers and other stakeholders. This allows it to leverage them if need be in the future. Believably, entering into partnership deals with online retail giants such as Amazon would give the company an advantage over its competitors. </a:t>
            </a:r>
          </a:p>
          <a:p>
            <a:r>
              <a:rPr lang="en-US" dirty="0"/>
              <a:t>It is noted that the company has had very long history of engagement in online banking. For this reason, internet-based banking operations takin over the world currently gives the company a chance to improve on its revenues generation.</a:t>
            </a:r>
          </a:p>
          <a:p>
            <a:r>
              <a:rPr lang="en-US" dirty="0"/>
              <a:t>There has been a new trend and a growth in sales of the e-commerce industry. This means that a lot of people are now making purchases online</a:t>
            </a:r>
          </a:p>
        </p:txBody>
      </p:sp>
      <p:sp>
        <p:nvSpPr>
          <p:cNvPr id="4" name="Slide Number Placeholder 3"/>
          <p:cNvSpPr>
            <a:spLocks noGrp="1"/>
          </p:cNvSpPr>
          <p:nvPr>
            <p:ph type="sldNum" sz="quarter" idx="5"/>
          </p:nvPr>
        </p:nvSpPr>
        <p:spPr/>
        <p:txBody>
          <a:bodyPr/>
          <a:lstStyle/>
          <a:p>
            <a:fld id="{62326E6C-5728-47D0-92B3-EF62C9AB6A4D}" type="slidenum">
              <a:rPr lang="en-US" smtClean="0"/>
              <a:t>9</a:t>
            </a:fld>
            <a:endParaRPr lang="en-US"/>
          </a:p>
        </p:txBody>
      </p:sp>
    </p:spTree>
    <p:extLst>
      <p:ext uri="{BB962C8B-B14F-4D97-AF65-F5344CB8AC3E}">
        <p14:creationId xmlns:p14="http://schemas.microsoft.com/office/powerpoint/2010/main" val="488979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 acquisitions, the bank can enter into new markets outside the US.</a:t>
            </a:r>
          </a:p>
          <a:p>
            <a:r>
              <a:rPr lang="en-US" dirty="0"/>
              <a:t>Growth through market penetration in international banking/financial services operations </a:t>
            </a:r>
          </a:p>
          <a:p>
            <a:r>
              <a:rPr lang="en-US" dirty="0"/>
              <a:t>High value of Bank of America brand is also an opportunity to enhance its economic value.</a:t>
            </a:r>
          </a:p>
        </p:txBody>
      </p:sp>
      <p:sp>
        <p:nvSpPr>
          <p:cNvPr id="4" name="Slide Number Placeholder 3"/>
          <p:cNvSpPr>
            <a:spLocks noGrp="1"/>
          </p:cNvSpPr>
          <p:nvPr>
            <p:ph type="sldNum" sz="quarter" idx="5"/>
          </p:nvPr>
        </p:nvSpPr>
        <p:spPr/>
        <p:txBody>
          <a:bodyPr/>
          <a:lstStyle/>
          <a:p>
            <a:fld id="{62326E6C-5728-47D0-92B3-EF62C9AB6A4D}" type="slidenum">
              <a:rPr lang="en-US" smtClean="0"/>
              <a:t>11</a:t>
            </a:fld>
            <a:endParaRPr lang="en-US"/>
          </a:p>
        </p:txBody>
      </p:sp>
    </p:spTree>
    <p:extLst>
      <p:ext uri="{BB962C8B-B14F-4D97-AF65-F5344CB8AC3E}">
        <p14:creationId xmlns:p14="http://schemas.microsoft.com/office/powerpoint/2010/main" val="881507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maintain its popularity among the customers in the banking sector, the bank can reduce the charges for their international customers.</a:t>
            </a:r>
          </a:p>
          <a:p>
            <a:r>
              <a:rPr lang="en-US" dirty="0"/>
              <a:t>It is also argued that the revenues obtained in the American market is observably high and the bank can use the revenue to engage in humanitarian issues which would believably help in redeeming the bank’s dented public image. </a:t>
            </a:r>
          </a:p>
        </p:txBody>
      </p:sp>
      <p:sp>
        <p:nvSpPr>
          <p:cNvPr id="4" name="Slide Number Placeholder 3"/>
          <p:cNvSpPr>
            <a:spLocks noGrp="1"/>
          </p:cNvSpPr>
          <p:nvPr>
            <p:ph type="sldNum" sz="quarter" idx="5"/>
          </p:nvPr>
        </p:nvSpPr>
        <p:spPr/>
        <p:txBody>
          <a:bodyPr/>
          <a:lstStyle/>
          <a:p>
            <a:fld id="{62326E6C-5728-47D0-92B3-EF62C9AB6A4D}" type="slidenum">
              <a:rPr lang="en-US" smtClean="0"/>
              <a:t>13</a:t>
            </a:fld>
            <a:endParaRPr lang="en-US"/>
          </a:p>
        </p:txBody>
      </p:sp>
    </p:spTree>
    <p:extLst>
      <p:ext uri="{BB962C8B-B14F-4D97-AF65-F5344CB8AC3E}">
        <p14:creationId xmlns:p14="http://schemas.microsoft.com/office/powerpoint/2010/main" val="3962443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Environmentally social companies always receive government support when required. The bank can engage in strategies to reduce the overall paperwork at the facility. </a:t>
            </a:r>
          </a:p>
          <a:p>
            <a:r>
              <a:rPr lang="en-US" dirty="0"/>
              <a:t>Also, taking part or supporting environmental protection actions would also be considered important opportunities to enhance its environmental value.</a:t>
            </a:r>
          </a:p>
        </p:txBody>
      </p:sp>
      <p:sp>
        <p:nvSpPr>
          <p:cNvPr id="4" name="Slide Number Placeholder 3"/>
          <p:cNvSpPr>
            <a:spLocks noGrp="1"/>
          </p:cNvSpPr>
          <p:nvPr>
            <p:ph type="sldNum" sz="quarter" idx="5"/>
          </p:nvPr>
        </p:nvSpPr>
        <p:spPr/>
        <p:txBody>
          <a:bodyPr/>
          <a:lstStyle/>
          <a:p>
            <a:fld id="{62326E6C-5728-47D0-92B3-EF62C9AB6A4D}" type="slidenum">
              <a:rPr lang="en-US" smtClean="0"/>
              <a:t>14</a:t>
            </a:fld>
            <a:endParaRPr lang="en-US"/>
          </a:p>
        </p:txBody>
      </p:sp>
    </p:spTree>
    <p:extLst>
      <p:ext uri="{BB962C8B-B14F-4D97-AF65-F5344CB8AC3E}">
        <p14:creationId xmlns:p14="http://schemas.microsoft.com/office/powerpoint/2010/main" val="4121960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an observably strong footprint in credit cards operations, this is the area in which the company needs to focus on to stay ahead of their competitor in the market.</a:t>
            </a:r>
          </a:p>
          <a:p>
            <a:r>
              <a:rPr lang="en-US" dirty="0"/>
              <a:t>Increased access to credit card facilities for their customers would be in line with the global shift towards virtual technology in banking. </a:t>
            </a:r>
          </a:p>
        </p:txBody>
      </p:sp>
      <p:sp>
        <p:nvSpPr>
          <p:cNvPr id="4" name="Slide Number Placeholder 3"/>
          <p:cNvSpPr>
            <a:spLocks noGrp="1"/>
          </p:cNvSpPr>
          <p:nvPr>
            <p:ph type="sldNum" sz="quarter" idx="5"/>
          </p:nvPr>
        </p:nvSpPr>
        <p:spPr/>
        <p:txBody>
          <a:bodyPr/>
          <a:lstStyle/>
          <a:p>
            <a:fld id="{62326E6C-5728-47D0-92B3-EF62C9AB6A4D}" type="slidenum">
              <a:rPr lang="en-US" smtClean="0"/>
              <a:t>15</a:t>
            </a:fld>
            <a:endParaRPr lang="en-US"/>
          </a:p>
        </p:txBody>
      </p:sp>
    </p:spTree>
    <p:extLst>
      <p:ext uri="{BB962C8B-B14F-4D97-AF65-F5344CB8AC3E}">
        <p14:creationId xmlns:p14="http://schemas.microsoft.com/office/powerpoint/2010/main" val="1765930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747688-6200-4CB3-8719-E2D68C9C37AB}" type="datetimeFigureOut">
              <a:rPr lang="en-US" smtClean="0"/>
              <a:t>3/27/2021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949B0A8-6C13-4971-BB37-344CCFB5488D}"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6361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747688-6200-4CB3-8719-E2D68C9C37AB}"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9B0A8-6C13-4971-BB37-344CCFB5488D}"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8283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747688-6200-4CB3-8719-E2D68C9C37AB}"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9B0A8-6C13-4971-BB37-344CCFB5488D}"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83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747688-6200-4CB3-8719-E2D68C9C37AB}"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9B0A8-6C13-4971-BB37-344CCFB5488D}"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619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688-6200-4CB3-8719-E2D68C9C37AB}"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9B0A8-6C13-4971-BB37-344CCFB5488D}"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9621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747688-6200-4CB3-8719-E2D68C9C37AB}"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9B0A8-6C13-4971-BB37-344CCFB5488D}"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7787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747688-6200-4CB3-8719-E2D68C9C37AB}" type="datetimeFigureOut">
              <a:rPr lang="en-US" smtClean="0"/>
              <a:t>3/27/2021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49B0A8-6C13-4971-BB37-344CCFB5488D}"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7250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747688-6200-4CB3-8719-E2D68C9C37AB}" type="datetimeFigureOut">
              <a:rPr lang="en-US" smtClean="0"/>
              <a:t>3/27/2021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49B0A8-6C13-4971-BB37-344CCFB5488D}"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6958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688-6200-4CB3-8719-E2D68C9C37AB}" type="datetimeFigureOut">
              <a:rPr lang="en-US" smtClean="0"/>
              <a:t>3/27/2021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49B0A8-6C13-4971-BB37-344CCFB5488D}" type="slidenum">
              <a:rPr lang="en-US" smtClean="0"/>
              <a:t>‹#›</a:t>
            </a:fld>
            <a:endParaRPr lang="en-US"/>
          </a:p>
        </p:txBody>
      </p:sp>
    </p:spTree>
    <p:extLst>
      <p:ext uri="{BB962C8B-B14F-4D97-AF65-F5344CB8AC3E}">
        <p14:creationId xmlns:p14="http://schemas.microsoft.com/office/powerpoint/2010/main" val="1276638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747688-6200-4CB3-8719-E2D68C9C37AB}"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9B0A8-6C13-4971-BB37-344CCFB5488D}"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5651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9747688-6200-4CB3-8719-E2D68C9C37AB}" type="datetimeFigureOut">
              <a:rPr lang="en-US" smtClean="0"/>
              <a:t>3/27/2021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949B0A8-6C13-4971-BB37-344CCFB5488D}"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7551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9747688-6200-4CB3-8719-E2D68C9C37AB}" type="datetimeFigureOut">
              <a:rPr lang="en-US" smtClean="0"/>
              <a:t>3/27/2021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949B0A8-6C13-4971-BB37-344CCFB5488D}"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43129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31BAE-D267-4364-BC7B-ED2150C72F75}"/>
              </a:ext>
            </a:extLst>
          </p:cNvPr>
          <p:cNvSpPr>
            <a:spLocks noGrp="1"/>
          </p:cNvSpPr>
          <p:nvPr>
            <p:ph type="ctrTitle"/>
          </p:nvPr>
        </p:nvSpPr>
        <p:spPr>
          <a:xfrm>
            <a:off x="2692398" y="1871130"/>
            <a:ext cx="6815669" cy="3504433"/>
          </a:xfrm>
        </p:spPr>
        <p:txBody>
          <a:bodyPr/>
          <a:lstStyle/>
          <a:p>
            <a:r>
              <a:rPr lang="en-US" sz="3200" b="1" dirty="0"/>
              <a:t>Bank of America </a:t>
            </a:r>
            <a:br>
              <a:rPr lang="en-US" sz="3200" b="1" dirty="0"/>
            </a:br>
            <a:br>
              <a:rPr lang="en-US" sz="3200" dirty="0"/>
            </a:br>
            <a:r>
              <a:rPr lang="en-US" sz="3200" dirty="0"/>
              <a:t>Author</a:t>
            </a:r>
            <a:br>
              <a:rPr lang="en-US" sz="3200" dirty="0"/>
            </a:br>
            <a:r>
              <a:rPr lang="en-US" sz="3200" dirty="0"/>
              <a:t>Institutional Affiliation</a:t>
            </a:r>
            <a:br>
              <a:rPr lang="en-US" sz="3200" dirty="0"/>
            </a:br>
            <a:r>
              <a:rPr lang="en-US" sz="3200" dirty="0"/>
              <a:t>Instructor</a:t>
            </a:r>
            <a:br>
              <a:rPr lang="en-US" sz="3200" dirty="0"/>
            </a:br>
            <a:r>
              <a:rPr lang="en-US" sz="3200" dirty="0"/>
              <a:t>Course code</a:t>
            </a:r>
            <a:br>
              <a:rPr lang="en-US" sz="3200" dirty="0"/>
            </a:br>
            <a:r>
              <a:rPr lang="en-US" sz="3200" dirty="0"/>
              <a:t>Date of submission</a:t>
            </a:r>
          </a:p>
        </p:txBody>
      </p:sp>
    </p:spTree>
    <p:extLst>
      <p:ext uri="{BB962C8B-B14F-4D97-AF65-F5344CB8AC3E}">
        <p14:creationId xmlns:p14="http://schemas.microsoft.com/office/powerpoint/2010/main" val="3008591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B7C46-A559-4364-9ABD-6B866B0364E6}"/>
              </a:ext>
            </a:extLst>
          </p:cNvPr>
          <p:cNvSpPr>
            <a:spLocks noGrp="1"/>
          </p:cNvSpPr>
          <p:nvPr>
            <p:ph type="title"/>
          </p:nvPr>
        </p:nvSpPr>
        <p:spPr/>
        <p:txBody>
          <a:bodyPr/>
          <a:lstStyle/>
          <a:p>
            <a:r>
              <a:rPr lang="en-US" b="1" dirty="0"/>
              <a:t>Bank of America creates excellent user online experience </a:t>
            </a:r>
          </a:p>
        </p:txBody>
      </p:sp>
      <p:pic>
        <p:nvPicPr>
          <p:cNvPr id="4" name="Content Placeholder 3">
            <a:extLst>
              <a:ext uri="{FF2B5EF4-FFF2-40B4-BE49-F238E27FC236}">
                <a16:creationId xmlns:a16="http://schemas.microsoft.com/office/drawing/2014/main" id="{05545438-6779-4DC0-910F-FF074C4717D2}"/>
              </a:ext>
            </a:extLst>
          </p:cNvPr>
          <p:cNvPicPr>
            <a:picLocks noGrp="1" noChangeAspect="1"/>
          </p:cNvPicPr>
          <p:nvPr>
            <p:ph idx="1"/>
          </p:nvPr>
        </p:nvPicPr>
        <p:blipFill>
          <a:blip r:embed="rId2"/>
          <a:stretch>
            <a:fillRect/>
          </a:stretch>
        </p:blipFill>
        <p:spPr>
          <a:xfrm>
            <a:off x="1451580" y="1853754"/>
            <a:ext cx="9603274" cy="3612009"/>
          </a:xfrm>
          <a:prstGeom prst="rect">
            <a:avLst/>
          </a:prstGeom>
        </p:spPr>
      </p:pic>
    </p:spTree>
    <p:extLst>
      <p:ext uri="{BB962C8B-B14F-4D97-AF65-F5344CB8AC3E}">
        <p14:creationId xmlns:p14="http://schemas.microsoft.com/office/powerpoint/2010/main" val="3219760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A61D-438D-42DC-9407-CB200FF842A1}"/>
              </a:ext>
            </a:extLst>
          </p:cNvPr>
          <p:cNvSpPr>
            <a:spLocks noGrp="1"/>
          </p:cNvSpPr>
          <p:nvPr>
            <p:ph type="title"/>
          </p:nvPr>
        </p:nvSpPr>
        <p:spPr/>
        <p:txBody>
          <a:bodyPr/>
          <a:lstStyle/>
          <a:p>
            <a:r>
              <a:rPr lang="en-US" b="1" dirty="0"/>
              <a:t>Opportunities for economic value</a:t>
            </a:r>
          </a:p>
        </p:txBody>
      </p:sp>
      <p:sp>
        <p:nvSpPr>
          <p:cNvPr id="3" name="Content Placeholder 2">
            <a:extLst>
              <a:ext uri="{FF2B5EF4-FFF2-40B4-BE49-F238E27FC236}">
                <a16:creationId xmlns:a16="http://schemas.microsoft.com/office/drawing/2014/main" id="{9493C67D-0294-4EE5-AC5D-D83A46FB46A3}"/>
              </a:ext>
            </a:extLst>
          </p:cNvPr>
          <p:cNvSpPr>
            <a:spLocks noGrp="1"/>
          </p:cNvSpPr>
          <p:nvPr>
            <p:ph idx="1"/>
          </p:nvPr>
        </p:nvSpPr>
        <p:spPr>
          <a:xfrm>
            <a:off x="1295401" y="1853755"/>
            <a:ext cx="9601196" cy="4394646"/>
          </a:xfrm>
        </p:spPr>
        <p:txBody>
          <a:bodyPr>
            <a:normAutofit/>
          </a:bodyPr>
          <a:lstStyle/>
          <a:p>
            <a:pPr algn="ctr"/>
            <a:r>
              <a:rPr lang="en-US" sz="2000" b="1" dirty="0"/>
              <a:t>Acquisition</a:t>
            </a:r>
            <a:r>
              <a:rPr lang="en-US" sz="2000" dirty="0"/>
              <a:t> </a:t>
            </a:r>
          </a:p>
          <a:p>
            <a:pPr algn="just"/>
            <a:r>
              <a:rPr lang="en-US" sz="2000" dirty="0"/>
              <a:t>Engaging in largescale acquisition of other banks outside the US. </a:t>
            </a:r>
          </a:p>
          <a:p>
            <a:pPr algn="ctr"/>
            <a:r>
              <a:rPr lang="en-US" sz="2000" b="1" dirty="0"/>
              <a:t>Global image </a:t>
            </a:r>
          </a:p>
          <a:p>
            <a:pPr algn="just"/>
            <a:r>
              <a:rPr lang="en-US" sz="2000" dirty="0"/>
              <a:t>It is evident that the controversies such as the Wikileaks 2010 and 2011 only dented the company’s image locally. </a:t>
            </a:r>
          </a:p>
          <a:p>
            <a:r>
              <a:rPr lang="en-US" sz="2000" dirty="0"/>
              <a:t>Global largescale expansion due to its already established global footprint. </a:t>
            </a:r>
          </a:p>
        </p:txBody>
      </p:sp>
    </p:spTree>
    <p:extLst>
      <p:ext uri="{BB962C8B-B14F-4D97-AF65-F5344CB8AC3E}">
        <p14:creationId xmlns:p14="http://schemas.microsoft.com/office/powerpoint/2010/main" val="2073905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9B746-B89B-4D33-B254-C5285F0A31A8}"/>
              </a:ext>
            </a:extLst>
          </p:cNvPr>
          <p:cNvSpPr>
            <a:spLocks noGrp="1"/>
          </p:cNvSpPr>
          <p:nvPr>
            <p:ph type="title"/>
          </p:nvPr>
        </p:nvSpPr>
        <p:spPr/>
        <p:txBody>
          <a:bodyPr>
            <a:normAutofit/>
          </a:bodyPr>
          <a:lstStyle/>
          <a:p>
            <a:pPr algn="l"/>
            <a:r>
              <a:rPr lang="en-US" sz="3200" b="1" dirty="0"/>
              <a:t>Cont</a:t>
            </a:r>
            <a:r>
              <a:rPr lang="en-US" sz="3200" dirty="0"/>
              <a:t>.. </a:t>
            </a:r>
          </a:p>
        </p:txBody>
      </p:sp>
      <p:sp>
        <p:nvSpPr>
          <p:cNvPr id="3" name="Content Placeholder 2">
            <a:extLst>
              <a:ext uri="{FF2B5EF4-FFF2-40B4-BE49-F238E27FC236}">
                <a16:creationId xmlns:a16="http://schemas.microsoft.com/office/drawing/2014/main" id="{1748E924-068D-4D40-AF30-388EAC0B40EF}"/>
              </a:ext>
            </a:extLst>
          </p:cNvPr>
          <p:cNvSpPr>
            <a:spLocks noGrp="1"/>
          </p:cNvSpPr>
          <p:nvPr>
            <p:ph idx="1"/>
          </p:nvPr>
        </p:nvSpPr>
        <p:spPr>
          <a:xfrm>
            <a:off x="1451579" y="1853754"/>
            <a:ext cx="9603275" cy="4199727"/>
          </a:xfrm>
        </p:spPr>
        <p:txBody>
          <a:bodyPr>
            <a:normAutofit/>
          </a:bodyPr>
          <a:lstStyle/>
          <a:p>
            <a:pPr algn="just"/>
            <a:r>
              <a:rPr lang="en-US" dirty="0"/>
              <a:t>As observed by Lesley (2019), there is still a huge market potential in the US which has not been fully utilized. </a:t>
            </a:r>
          </a:p>
          <a:p>
            <a:pPr algn="just"/>
            <a:r>
              <a:rPr lang="en-US" dirty="0"/>
              <a:t>In this view, local expansion by the company would do better to increase its revenues. </a:t>
            </a:r>
          </a:p>
          <a:p>
            <a:pPr algn="just"/>
            <a:r>
              <a:rPr lang="en-US" dirty="0"/>
              <a:t>Observably, this would also enhance in its competitiveness compared to that of the other competitors.</a:t>
            </a:r>
          </a:p>
          <a:p>
            <a:pPr algn="just"/>
            <a:r>
              <a:rPr lang="en-US" dirty="0"/>
              <a:t>With a considerably stable income in the US, the bank observably has the ability to engage in new technology investments as well as new product segments. </a:t>
            </a:r>
          </a:p>
          <a:p>
            <a:pPr algn="just"/>
            <a:r>
              <a:rPr lang="en-US" dirty="0"/>
              <a:t>Believably such diversification strategies would ensure business growth besides reducing risks. </a:t>
            </a:r>
          </a:p>
          <a:p>
            <a:pPr algn="just"/>
            <a:endParaRPr lang="en-US" dirty="0"/>
          </a:p>
        </p:txBody>
      </p:sp>
    </p:spTree>
    <p:extLst>
      <p:ext uri="{BB962C8B-B14F-4D97-AF65-F5344CB8AC3E}">
        <p14:creationId xmlns:p14="http://schemas.microsoft.com/office/powerpoint/2010/main" val="3165469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396EC-42F4-45E5-A094-258E362DD6DA}"/>
              </a:ext>
            </a:extLst>
          </p:cNvPr>
          <p:cNvSpPr>
            <a:spLocks noGrp="1"/>
          </p:cNvSpPr>
          <p:nvPr>
            <p:ph type="title"/>
          </p:nvPr>
        </p:nvSpPr>
        <p:spPr/>
        <p:txBody>
          <a:bodyPr/>
          <a:lstStyle/>
          <a:p>
            <a:r>
              <a:rPr lang="en-US" b="1" dirty="0"/>
              <a:t>Opportunities for social value</a:t>
            </a:r>
          </a:p>
        </p:txBody>
      </p:sp>
      <p:sp>
        <p:nvSpPr>
          <p:cNvPr id="3" name="Content Placeholder 2">
            <a:extLst>
              <a:ext uri="{FF2B5EF4-FFF2-40B4-BE49-F238E27FC236}">
                <a16:creationId xmlns:a16="http://schemas.microsoft.com/office/drawing/2014/main" id="{D8521729-7867-473E-8A69-CB99C4B072AF}"/>
              </a:ext>
            </a:extLst>
          </p:cNvPr>
          <p:cNvSpPr>
            <a:spLocks noGrp="1"/>
          </p:cNvSpPr>
          <p:nvPr>
            <p:ph idx="1"/>
          </p:nvPr>
        </p:nvSpPr>
        <p:spPr>
          <a:xfrm>
            <a:off x="1295401" y="1853755"/>
            <a:ext cx="9601196" cy="4380790"/>
          </a:xfrm>
        </p:spPr>
        <p:txBody>
          <a:bodyPr>
            <a:normAutofit/>
          </a:bodyPr>
          <a:lstStyle/>
          <a:p>
            <a:pPr algn="just"/>
            <a:r>
              <a:rPr lang="en-US" sz="2000" dirty="0"/>
              <a:t>Bank of America can engage in essential practices such as reducing the bank charges for the international customers. </a:t>
            </a:r>
          </a:p>
          <a:p>
            <a:pPr algn="just"/>
            <a:r>
              <a:rPr lang="en-US" sz="2000" dirty="0"/>
              <a:t>Observably, the presumably high bank charges have been the leading limiting factor for international operations. </a:t>
            </a:r>
          </a:p>
          <a:p>
            <a:pPr algn="just"/>
            <a:r>
              <a:rPr lang="en-US" sz="2000" dirty="0"/>
              <a:t>The local revenues realized by the bank in the United States are observably high as depicted in the company’s annual returns</a:t>
            </a:r>
            <a:r>
              <a:rPr lang="en-US" dirty="0"/>
              <a:t> (Fern Fort University, 2021).</a:t>
            </a:r>
            <a:endParaRPr lang="en-US" sz="2000" dirty="0"/>
          </a:p>
          <a:p>
            <a:pPr algn="just"/>
            <a:r>
              <a:rPr lang="en-US" dirty="0"/>
              <a:t>E</a:t>
            </a:r>
            <a:r>
              <a:rPr lang="en-US" sz="2000" dirty="0"/>
              <a:t>ngaging in humanitarian issues would be a better strategy </a:t>
            </a:r>
            <a:r>
              <a:rPr lang="en-US" dirty="0"/>
              <a:t>to redeem the bank’s dented public image</a:t>
            </a:r>
            <a:r>
              <a:rPr lang="en-US" sz="2000" dirty="0"/>
              <a:t>. </a:t>
            </a:r>
          </a:p>
        </p:txBody>
      </p:sp>
    </p:spTree>
    <p:extLst>
      <p:ext uri="{BB962C8B-B14F-4D97-AF65-F5344CB8AC3E}">
        <p14:creationId xmlns:p14="http://schemas.microsoft.com/office/powerpoint/2010/main" val="3555087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AEFA1-2D00-411D-A433-84F30BE7679C}"/>
              </a:ext>
            </a:extLst>
          </p:cNvPr>
          <p:cNvSpPr>
            <a:spLocks noGrp="1"/>
          </p:cNvSpPr>
          <p:nvPr>
            <p:ph type="title"/>
          </p:nvPr>
        </p:nvSpPr>
        <p:spPr/>
        <p:txBody>
          <a:bodyPr/>
          <a:lstStyle/>
          <a:p>
            <a:r>
              <a:rPr lang="en-US" b="1" dirty="0"/>
              <a:t>Opportunities for environmental value</a:t>
            </a:r>
          </a:p>
        </p:txBody>
      </p:sp>
      <p:sp>
        <p:nvSpPr>
          <p:cNvPr id="3" name="Content Placeholder 2">
            <a:extLst>
              <a:ext uri="{FF2B5EF4-FFF2-40B4-BE49-F238E27FC236}">
                <a16:creationId xmlns:a16="http://schemas.microsoft.com/office/drawing/2014/main" id="{3339D778-0A41-48D1-AC92-0D6DFF9A71CC}"/>
              </a:ext>
            </a:extLst>
          </p:cNvPr>
          <p:cNvSpPr>
            <a:spLocks noGrp="1"/>
          </p:cNvSpPr>
          <p:nvPr>
            <p:ph idx="1"/>
          </p:nvPr>
        </p:nvSpPr>
        <p:spPr>
          <a:xfrm>
            <a:off x="1295401" y="1853755"/>
            <a:ext cx="9601196" cy="4394646"/>
          </a:xfrm>
        </p:spPr>
        <p:txBody>
          <a:bodyPr>
            <a:normAutofit/>
          </a:bodyPr>
          <a:lstStyle/>
          <a:p>
            <a:pPr algn="just"/>
            <a:r>
              <a:rPr lang="en-US" sz="2000" dirty="0"/>
              <a:t>Enhancing the use of technology by the company can be seen as an essential strategy to reduce the overall paperwork. </a:t>
            </a:r>
          </a:p>
          <a:p>
            <a:pPr algn="just"/>
            <a:r>
              <a:rPr lang="en-US" sz="2000" dirty="0"/>
              <a:t>Similarly, as a form of social responsibility, the company may also engage in certain activities of environmental conservation. </a:t>
            </a:r>
          </a:p>
          <a:p>
            <a:pPr marL="0" indent="0" algn="just">
              <a:buNone/>
            </a:pPr>
            <a:endParaRPr lang="en-US" sz="2000" dirty="0"/>
          </a:p>
        </p:txBody>
      </p:sp>
    </p:spTree>
    <p:extLst>
      <p:ext uri="{BB962C8B-B14F-4D97-AF65-F5344CB8AC3E}">
        <p14:creationId xmlns:p14="http://schemas.microsoft.com/office/powerpoint/2010/main" val="350975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8081F-5A45-4784-830D-BE169FBAB3BE}"/>
              </a:ext>
            </a:extLst>
          </p:cNvPr>
          <p:cNvSpPr>
            <a:spLocks noGrp="1"/>
          </p:cNvSpPr>
          <p:nvPr>
            <p:ph type="title"/>
          </p:nvPr>
        </p:nvSpPr>
        <p:spPr/>
        <p:txBody>
          <a:bodyPr/>
          <a:lstStyle/>
          <a:p>
            <a:r>
              <a:rPr lang="en-US" b="1" dirty="0"/>
              <a:t>Recommendation </a:t>
            </a:r>
          </a:p>
        </p:txBody>
      </p:sp>
      <p:sp>
        <p:nvSpPr>
          <p:cNvPr id="3" name="Content Placeholder 2">
            <a:extLst>
              <a:ext uri="{FF2B5EF4-FFF2-40B4-BE49-F238E27FC236}">
                <a16:creationId xmlns:a16="http://schemas.microsoft.com/office/drawing/2014/main" id="{82E72D07-D15F-4DD9-A116-B143FD7B6256}"/>
              </a:ext>
            </a:extLst>
          </p:cNvPr>
          <p:cNvSpPr>
            <a:spLocks noGrp="1"/>
          </p:cNvSpPr>
          <p:nvPr>
            <p:ph idx="1"/>
          </p:nvPr>
        </p:nvSpPr>
        <p:spPr>
          <a:xfrm>
            <a:off x="1295401" y="1853754"/>
            <a:ext cx="9601196" cy="4422355"/>
          </a:xfrm>
        </p:spPr>
        <p:txBody>
          <a:bodyPr>
            <a:normAutofit fontScale="92500" lnSpcReduction="20000"/>
          </a:bodyPr>
          <a:lstStyle/>
          <a:p>
            <a:pPr algn="ctr"/>
            <a:r>
              <a:rPr lang="en-US" b="1" dirty="0"/>
              <a:t>Enhanced investment in credit cards </a:t>
            </a:r>
          </a:p>
          <a:p>
            <a:pPr algn="just"/>
            <a:r>
              <a:rPr lang="en-US" dirty="0"/>
              <a:t>It is recommended that the company should engage in sustainable growth that is particularly customer-focused. </a:t>
            </a:r>
          </a:p>
          <a:p>
            <a:pPr algn="just"/>
            <a:r>
              <a:rPr lang="en-US" dirty="0"/>
              <a:t>The analysis of the external environment has revealed a global shift towards virtual technology in the banking industry. </a:t>
            </a:r>
          </a:p>
          <a:p>
            <a:pPr algn="just"/>
            <a:r>
              <a:rPr lang="en-US" dirty="0"/>
              <a:t>In this view, it is essential to understand that the company already has a strong footprint in credit cards operations (Wolters, 2000). </a:t>
            </a:r>
          </a:p>
          <a:p>
            <a:pPr algn="just"/>
            <a:r>
              <a:rPr lang="en-US" dirty="0"/>
              <a:t>To ensure the establishment of an efficient wealth management franchise globally, the company must focus not only it its digital and mobile platforms, but also ensure an increased access to credit cards in the countries outside the US. </a:t>
            </a:r>
          </a:p>
          <a:p>
            <a:pPr algn="just"/>
            <a:r>
              <a:rPr lang="en-US" dirty="0"/>
              <a:t>On their part, this would believably deliver solid and recurring profitability with improved cash flow and possible investment for the future by their customers. </a:t>
            </a:r>
          </a:p>
          <a:p>
            <a:endParaRPr lang="en-US" dirty="0"/>
          </a:p>
        </p:txBody>
      </p:sp>
    </p:spTree>
    <p:extLst>
      <p:ext uri="{BB962C8B-B14F-4D97-AF65-F5344CB8AC3E}">
        <p14:creationId xmlns:p14="http://schemas.microsoft.com/office/powerpoint/2010/main" val="172580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7A0AC-67F5-42CB-A717-EC2F5E94B285}"/>
              </a:ext>
            </a:extLst>
          </p:cNvPr>
          <p:cNvSpPr>
            <a:spLocks noGrp="1"/>
          </p:cNvSpPr>
          <p:nvPr>
            <p:ph type="title"/>
          </p:nvPr>
        </p:nvSpPr>
        <p:spPr>
          <a:xfrm>
            <a:off x="1451579" y="804519"/>
            <a:ext cx="9603275" cy="1049235"/>
          </a:xfrm>
        </p:spPr>
        <p:txBody>
          <a:bodyPr/>
          <a:lstStyle/>
          <a:p>
            <a:r>
              <a:rPr lang="en-US" b="1" dirty="0"/>
              <a:t>Bank of America: increased access to credit cards </a:t>
            </a:r>
          </a:p>
        </p:txBody>
      </p:sp>
      <p:pic>
        <p:nvPicPr>
          <p:cNvPr id="4" name="Content Placeholder 3">
            <a:extLst>
              <a:ext uri="{FF2B5EF4-FFF2-40B4-BE49-F238E27FC236}">
                <a16:creationId xmlns:a16="http://schemas.microsoft.com/office/drawing/2014/main" id="{C2B7B396-4DF6-4369-A8DE-70AAA8DDB015}"/>
              </a:ext>
            </a:extLst>
          </p:cNvPr>
          <p:cNvPicPr>
            <a:picLocks noGrp="1" noChangeAspect="1"/>
          </p:cNvPicPr>
          <p:nvPr>
            <p:ph idx="1"/>
          </p:nvPr>
        </p:nvPicPr>
        <p:blipFill>
          <a:blip r:embed="rId2"/>
          <a:stretch>
            <a:fillRect/>
          </a:stretch>
        </p:blipFill>
        <p:spPr>
          <a:xfrm>
            <a:off x="1451579" y="2161309"/>
            <a:ext cx="9603275" cy="3892172"/>
          </a:xfrm>
          <a:prstGeom prst="rect">
            <a:avLst/>
          </a:prstGeom>
        </p:spPr>
      </p:pic>
    </p:spTree>
    <p:extLst>
      <p:ext uri="{BB962C8B-B14F-4D97-AF65-F5344CB8AC3E}">
        <p14:creationId xmlns:p14="http://schemas.microsoft.com/office/powerpoint/2010/main" val="2744201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EA852-406F-4E30-83B6-330E82A8F979}"/>
              </a:ext>
            </a:extLst>
          </p:cNvPr>
          <p:cNvSpPr>
            <a:spLocks noGrp="1"/>
          </p:cNvSpPr>
          <p:nvPr>
            <p:ph type="title"/>
          </p:nvPr>
        </p:nvSpPr>
        <p:spPr/>
        <p:txBody>
          <a:bodyPr/>
          <a:lstStyle/>
          <a:p>
            <a:r>
              <a:rPr lang="en-US" b="1" dirty="0"/>
              <a:t>Conclusion</a:t>
            </a:r>
          </a:p>
        </p:txBody>
      </p:sp>
      <p:sp>
        <p:nvSpPr>
          <p:cNvPr id="3" name="Content Placeholder 2">
            <a:extLst>
              <a:ext uri="{FF2B5EF4-FFF2-40B4-BE49-F238E27FC236}">
                <a16:creationId xmlns:a16="http://schemas.microsoft.com/office/drawing/2014/main" id="{3FEB70CC-99BC-46BD-BAB8-81F98F992BEE}"/>
              </a:ext>
            </a:extLst>
          </p:cNvPr>
          <p:cNvSpPr>
            <a:spLocks noGrp="1"/>
          </p:cNvSpPr>
          <p:nvPr>
            <p:ph idx="1"/>
          </p:nvPr>
        </p:nvSpPr>
        <p:spPr>
          <a:xfrm>
            <a:off x="1295401" y="1853755"/>
            <a:ext cx="9601196" cy="4394646"/>
          </a:xfrm>
        </p:spPr>
        <p:txBody>
          <a:bodyPr>
            <a:normAutofit fontScale="92500" lnSpcReduction="10000"/>
          </a:bodyPr>
          <a:lstStyle/>
          <a:p>
            <a:pPr marL="0" indent="0" algn="just">
              <a:buNone/>
            </a:pPr>
            <a:r>
              <a:rPr lang="en-US" dirty="0"/>
              <a:t> </a:t>
            </a:r>
          </a:p>
          <a:p>
            <a:pPr algn="just"/>
            <a:r>
              <a:rPr lang="en-US" dirty="0"/>
              <a:t>Based on this presentation, the bank of America is a multinational bank with retail centers scattered across the world. </a:t>
            </a:r>
          </a:p>
          <a:p>
            <a:pPr algn="just"/>
            <a:r>
              <a:rPr lang="en-US" dirty="0"/>
              <a:t>The bank is the second largest bank in the United States controlling up to 11% of the country’s total bank deposits. </a:t>
            </a:r>
          </a:p>
          <a:p>
            <a:pPr algn="just"/>
            <a:r>
              <a:rPr lang="en-US" dirty="0"/>
              <a:t>The company engages in financial investments, lending and asset management globally. </a:t>
            </a:r>
          </a:p>
          <a:p>
            <a:pPr algn="just"/>
            <a:r>
              <a:rPr lang="en-US" dirty="0"/>
              <a:t>The observably enormous company brand is the leading strength of the company.</a:t>
            </a:r>
          </a:p>
          <a:p>
            <a:pPr algn="just"/>
            <a:r>
              <a:rPr lang="en-US" dirty="0"/>
              <a:t>Acquisitions and mergers have also played significant roles in maintaining the financial strength of the company. </a:t>
            </a:r>
          </a:p>
          <a:p>
            <a:pPr algn="just"/>
            <a:r>
              <a:rPr lang="en-US" dirty="0"/>
              <a:t>Through the rapid adoption of new technology, the company has been able to successfully tap into the foreign markets ahead of its competitors. </a:t>
            </a:r>
          </a:p>
          <a:p>
            <a:pPr algn="just"/>
            <a:endParaRPr lang="en-US" dirty="0"/>
          </a:p>
        </p:txBody>
      </p:sp>
    </p:spTree>
    <p:extLst>
      <p:ext uri="{BB962C8B-B14F-4D97-AF65-F5344CB8AC3E}">
        <p14:creationId xmlns:p14="http://schemas.microsoft.com/office/powerpoint/2010/main" val="306517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8550A-46D8-48B6-A564-392900F5934F}"/>
              </a:ext>
            </a:extLst>
          </p:cNvPr>
          <p:cNvSpPr>
            <a:spLocks noGrp="1"/>
          </p:cNvSpPr>
          <p:nvPr>
            <p:ph type="title"/>
          </p:nvPr>
        </p:nvSpPr>
        <p:spPr/>
        <p:txBody>
          <a:bodyPr/>
          <a:lstStyle/>
          <a:p>
            <a:r>
              <a:rPr lang="en-US" b="1" dirty="0"/>
              <a:t>References</a:t>
            </a:r>
            <a:r>
              <a:rPr lang="en-US" dirty="0"/>
              <a:t> </a:t>
            </a:r>
          </a:p>
        </p:txBody>
      </p:sp>
      <p:sp>
        <p:nvSpPr>
          <p:cNvPr id="3" name="Content Placeholder 2">
            <a:extLst>
              <a:ext uri="{FF2B5EF4-FFF2-40B4-BE49-F238E27FC236}">
                <a16:creationId xmlns:a16="http://schemas.microsoft.com/office/drawing/2014/main" id="{644C1A06-7D59-4DB4-A9DA-6DF15090E78A}"/>
              </a:ext>
            </a:extLst>
          </p:cNvPr>
          <p:cNvSpPr>
            <a:spLocks noGrp="1"/>
          </p:cNvSpPr>
          <p:nvPr>
            <p:ph idx="1"/>
          </p:nvPr>
        </p:nvSpPr>
        <p:spPr>
          <a:xfrm>
            <a:off x="1295401" y="1853755"/>
            <a:ext cx="9601196" cy="4394646"/>
          </a:xfrm>
        </p:spPr>
        <p:txBody>
          <a:bodyPr>
            <a:normAutofit/>
          </a:bodyPr>
          <a:lstStyle/>
          <a:p>
            <a:r>
              <a:rPr lang="en-US" dirty="0"/>
              <a:t>•	Bank of America. About Us. Retrieved from: https://www.bankofamerica.com/</a:t>
            </a:r>
          </a:p>
          <a:p>
            <a:r>
              <a:rPr lang="en-US" dirty="0"/>
              <a:t>•	Lesley White. (2019). Bank of America SWOT Analysis (Internal &amp; External Strategic Factors). Retrieved from: https://www.rancord.org/bank-of-america-swot-analysis-internal-external-strategic-factors</a:t>
            </a:r>
          </a:p>
          <a:p>
            <a:r>
              <a:rPr lang="en-US" dirty="0"/>
              <a:t>•	Fern Fort University. Bank of America SWOT Analysis / Matrix. Retrieved from: http://fernfortuniversity.com/term-papers/swot/1433/1021-bank-of-america.php</a:t>
            </a:r>
          </a:p>
          <a:p>
            <a:r>
              <a:rPr lang="en-US" dirty="0"/>
              <a:t>•	Wolters, T. (2000). " Carry your credit in your pocket": The early history of the credit card at Bank of America and Chase Manhattan. Enterprise &amp; Society, 315-354.</a:t>
            </a:r>
          </a:p>
          <a:p>
            <a:endParaRPr lang="en-US" dirty="0"/>
          </a:p>
        </p:txBody>
      </p:sp>
    </p:spTree>
    <p:extLst>
      <p:ext uri="{BB962C8B-B14F-4D97-AF65-F5344CB8AC3E}">
        <p14:creationId xmlns:p14="http://schemas.microsoft.com/office/powerpoint/2010/main" val="3518572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0AB01-D26C-469C-823F-2DCE5251C43D}"/>
              </a:ext>
            </a:extLst>
          </p:cNvPr>
          <p:cNvSpPr>
            <a:spLocks noGrp="1"/>
          </p:cNvSpPr>
          <p:nvPr>
            <p:ph type="title"/>
          </p:nvPr>
        </p:nvSpPr>
        <p:spPr/>
        <p:txBody>
          <a:bodyPr>
            <a:normAutofit/>
          </a:bodyPr>
          <a:lstStyle/>
          <a:p>
            <a:r>
              <a:rPr lang="en-US" sz="3200" b="1" dirty="0"/>
              <a:t>Agenda slide</a:t>
            </a:r>
          </a:p>
        </p:txBody>
      </p:sp>
      <p:sp>
        <p:nvSpPr>
          <p:cNvPr id="3" name="Content Placeholder 2">
            <a:extLst>
              <a:ext uri="{FF2B5EF4-FFF2-40B4-BE49-F238E27FC236}">
                <a16:creationId xmlns:a16="http://schemas.microsoft.com/office/drawing/2014/main" id="{905AD032-D814-4E5C-B7E4-41B66DC70843}"/>
              </a:ext>
            </a:extLst>
          </p:cNvPr>
          <p:cNvSpPr>
            <a:spLocks noGrp="1"/>
          </p:cNvSpPr>
          <p:nvPr>
            <p:ph idx="1"/>
          </p:nvPr>
        </p:nvSpPr>
        <p:spPr/>
        <p:txBody>
          <a:bodyPr>
            <a:normAutofit/>
          </a:bodyPr>
          <a:lstStyle/>
          <a:p>
            <a:pPr algn="just"/>
            <a:r>
              <a:rPr lang="en-US" sz="2000" dirty="0"/>
              <a:t>Description of the organization </a:t>
            </a:r>
          </a:p>
          <a:p>
            <a:pPr algn="just"/>
            <a:r>
              <a:rPr lang="en-US" sz="2000" dirty="0"/>
              <a:t>Summary of key strengths and weaknesses </a:t>
            </a:r>
          </a:p>
          <a:p>
            <a:pPr algn="just"/>
            <a:r>
              <a:rPr lang="en-US" sz="2000" dirty="0"/>
              <a:t>Opportunities for the organization (Economic value, social values and environmental values).</a:t>
            </a:r>
          </a:p>
          <a:p>
            <a:pPr algn="just"/>
            <a:r>
              <a:rPr lang="en-US" sz="2000" dirty="0"/>
              <a:t>Recommendation for effective pursuit of value proposition</a:t>
            </a:r>
          </a:p>
          <a:p>
            <a:pPr algn="just"/>
            <a:r>
              <a:rPr lang="en-US" sz="2000" dirty="0"/>
              <a:t>Conclusion </a:t>
            </a:r>
          </a:p>
        </p:txBody>
      </p:sp>
    </p:spTree>
    <p:extLst>
      <p:ext uri="{BB962C8B-B14F-4D97-AF65-F5344CB8AC3E}">
        <p14:creationId xmlns:p14="http://schemas.microsoft.com/office/powerpoint/2010/main" val="1146758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470F8-BD08-42B1-9F33-AE865EB495E8}"/>
              </a:ext>
            </a:extLst>
          </p:cNvPr>
          <p:cNvSpPr>
            <a:spLocks noGrp="1"/>
          </p:cNvSpPr>
          <p:nvPr>
            <p:ph type="title"/>
          </p:nvPr>
        </p:nvSpPr>
        <p:spPr/>
        <p:txBody>
          <a:bodyPr/>
          <a:lstStyle/>
          <a:p>
            <a:r>
              <a:rPr lang="en-US" b="1" dirty="0"/>
              <a:t>The organization </a:t>
            </a:r>
          </a:p>
        </p:txBody>
      </p:sp>
      <p:sp>
        <p:nvSpPr>
          <p:cNvPr id="3" name="Content Placeholder 2">
            <a:extLst>
              <a:ext uri="{FF2B5EF4-FFF2-40B4-BE49-F238E27FC236}">
                <a16:creationId xmlns:a16="http://schemas.microsoft.com/office/drawing/2014/main" id="{9CEE74B2-E52F-4E99-A3E8-0C1523586E7B}"/>
              </a:ext>
            </a:extLst>
          </p:cNvPr>
          <p:cNvSpPr>
            <a:spLocks noGrp="1"/>
          </p:cNvSpPr>
          <p:nvPr>
            <p:ph idx="1"/>
          </p:nvPr>
        </p:nvSpPr>
        <p:spPr>
          <a:xfrm>
            <a:off x="1295401" y="1853754"/>
            <a:ext cx="9601196" cy="4366937"/>
          </a:xfrm>
        </p:spPr>
        <p:txBody>
          <a:bodyPr>
            <a:normAutofit fontScale="92500"/>
          </a:bodyPr>
          <a:lstStyle/>
          <a:p>
            <a:pPr algn="just"/>
            <a:r>
              <a:rPr lang="en-US" dirty="0"/>
              <a:t>Bank of America is an American banking institution serving as an investment bank and financial services holding company.  </a:t>
            </a:r>
          </a:p>
          <a:p>
            <a:pPr algn="just"/>
            <a:r>
              <a:rPr lang="en-US" dirty="0"/>
              <a:t>The bank is currently considered the second-largest banking facility in the US, and consequently ranks the eight largest bank globally.  </a:t>
            </a:r>
          </a:p>
          <a:p>
            <a:pPr algn="just"/>
            <a:r>
              <a:rPr lang="en-US" dirty="0"/>
              <a:t>In the United States today, the bank has an observably significant customer base, serving an approximate of 11% of all bank deposits (Bank of America, 2021).</a:t>
            </a:r>
          </a:p>
          <a:p>
            <a:pPr algn="just"/>
            <a:r>
              <a:rPr lang="en-US" dirty="0"/>
              <a:t>The bank serves a wide variety of customers including individual customers, SMEs and large corporations offering investing, asset management, and risk management of products. </a:t>
            </a:r>
          </a:p>
          <a:p>
            <a:pPr algn="just"/>
            <a:r>
              <a:rPr lang="en-US" dirty="0"/>
              <a:t>The company has active operations in over 35 countries globally besides establishing a strong foothold in the American banking industry particularly as a lending as a financial institution. </a:t>
            </a:r>
          </a:p>
          <a:p>
            <a:pPr algn="just"/>
            <a:endParaRPr lang="en-US" dirty="0"/>
          </a:p>
        </p:txBody>
      </p:sp>
    </p:spTree>
    <p:extLst>
      <p:ext uri="{BB962C8B-B14F-4D97-AF65-F5344CB8AC3E}">
        <p14:creationId xmlns:p14="http://schemas.microsoft.com/office/powerpoint/2010/main" val="2907502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3F060-C0CE-42D2-9BEB-436C384AD659}"/>
              </a:ext>
            </a:extLst>
          </p:cNvPr>
          <p:cNvSpPr>
            <a:spLocks noGrp="1"/>
          </p:cNvSpPr>
          <p:nvPr>
            <p:ph type="title"/>
          </p:nvPr>
        </p:nvSpPr>
        <p:spPr/>
        <p:txBody>
          <a:bodyPr/>
          <a:lstStyle/>
          <a:p>
            <a:r>
              <a:rPr lang="en-US" dirty="0"/>
              <a:t>The bank of America: net income</a:t>
            </a:r>
          </a:p>
        </p:txBody>
      </p:sp>
      <p:pic>
        <p:nvPicPr>
          <p:cNvPr id="4" name="Content Placeholder 3">
            <a:extLst>
              <a:ext uri="{FF2B5EF4-FFF2-40B4-BE49-F238E27FC236}">
                <a16:creationId xmlns:a16="http://schemas.microsoft.com/office/drawing/2014/main" id="{7E8C307D-4A0C-436D-BF4F-19629D417951}"/>
              </a:ext>
            </a:extLst>
          </p:cNvPr>
          <p:cNvPicPr>
            <a:picLocks noGrp="1" noChangeAspect="1"/>
          </p:cNvPicPr>
          <p:nvPr>
            <p:ph idx="1"/>
          </p:nvPr>
        </p:nvPicPr>
        <p:blipFill>
          <a:blip r:embed="rId2"/>
          <a:stretch>
            <a:fillRect/>
          </a:stretch>
        </p:blipFill>
        <p:spPr>
          <a:xfrm>
            <a:off x="1451578" y="1853754"/>
            <a:ext cx="9603275" cy="4199727"/>
          </a:xfrm>
          <a:prstGeom prst="rect">
            <a:avLst/>
          </a:prstGeom>
        </p:spPr>
      </p:pic>
    </p:spTree>
    <p:extLst>
      <p:ext uri="{BB962C8B-B14F-4D97-AF65-F5344CB8AC3E}">
        <p14:creationId xmlns:p14="http://schemas.microsoft.com/office/powerpoint/2010/main" val="451165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010AD-D158-4A71-98CC-C125808218A4}"/>
              </a:ext>
            </a:extLst>
          </p:cNvPr>
          <p:cNvSpPr>
            <a:spLocks noGrp="1"/>
          </p:cNvSpPr>
          <p:nvPr>
            <p:ph type="title"/>
          </p:nvPr>
        </p:nvSpPr>
        <p:spPr/>
        <p:txBody>
          <a:bodyPr/>
          <a:lstStyle/>
          <a:p>
            <a:r>
              <a:rPr lang="en-US" b="1" dirty="0"/>
              <a:t>Summary of the strengths</a:t>
            </a:r>
          </a:p>
        </p:txBody>
      </p:sp>
      <p:sp>
        <p:nvSpPr>
          <p:cNvPr id="3" name="Content Placeholder 2">
            <a:extLst>
              <a:ext uri="{FF2B5EF4-FFF2-40B4-BE49-F238E27FC236}">
                <a16:creationId xmlns:a16="http://schemas.microsoft.com/office/drawing/2014/main" id="{C5E78D3A-93E8-4BFA-9B42-5E4C003F5774}"/>
              </a:ext>
            </a:extLst>
          </p:cNvPr>
          <p:cNvSpPr>
            <a:spLocks noGrp="1"/>
          </p:cNvSpPr>
          <p:nvPr>
            <p:ph idx="1"/>
          </p:nvPr>
        </p:nvSpPr>
        <p:spPr>
          <a:xfrm>
            <a:off x="1295401" y="1853755"/>
            <a:ext cx="9601196" cy="4199726"/>
          </a:xfrm>
        </p:spPr>
        <p:txBody>
          <a:bodyPr>
            <a:normAutofit fontScale="85000" lnSpcReduction="10000"/>
          </a:bodyPr>
          <a:lstStyle/>
          <a:p>
            <a:pPr algn="ctr"/>
            <a:r>
              <a:rPr lang="en-US" b="1" dirty="0"/>
              <a:t>Company presence and brand image </a:t>
            </a:r>
          </a:p>
          <a:p>
            <a:r>
              <a:rPr lang="en-US" dirty="0"/>
              <a:t>Bank of America has active operations in over 35 countries worldwide besides a customer base of over 46 million customers. </a:t>
            </a:r>
          </a:p>
          <a:p>
            <a:r>
              <a:rPr lang="en-US" dirty="0"/>
              <a:t>In this view, the company has acquired considerably enormous net income. </a:t>
            </a:r>
          </a:p>
          <a:p>
            <a:pPr algn="ctr"/>
            <a:r>
              <a:rPr lang="en-US" b="1" dirty="0"/>
              <a:t>Structure and organization</a:t>
            </a:r>
          </a:p>
          <a:p>
            <a:r>
              <a:rPr lang="en-US" dirty="0"/>
              <a:t>Bank of America arguably has an efficient structure and has been able to acquire many banks such as Merrill Lynch in 2008, an acquisition that enhanced the company’s status in wealth management.</a:t>
            </a:r>
          </a:p>
          <a:p>
            <a:pPr algn="ctr"/>
            <a:r>
              <a:rPr lang="en-US" b="1" dirty="0"/>
              <a:t>Mode of operations </a:t>
            </a:r>
          </a:p>
          <a:p>
            <a:r>
              <a:rPr lang="en-US" dirty="0"/>
              <a:t>The bank does not only engage in international banking services but is also fully engrossed in small business banking in the United States to consequently establish an admirable footprint in the commercial banking and local lending services. </a:t>
            </a:r>
          </a:p>
          <a:p>
            <a:endParaRPr lang="en-US" dirty="0"/>
          </a:p>
        </p:txBody>
      </p:sp>
    </p:spTree>
    <p:extLst>
      <p:ext uri="{BB962C8B-B14F-4D97-AF65-F5344CB8AC3E}">
        <p14:creationId xmlns:p14="http://schemas.microsoft.com/office/powerpoint/2010/main" val="3033199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FE480-1A14-4B1C-8197-FDD68F5F3209}"/>
              </a:ext>
            </a:extLst>
          </p:cNvPr>
          <p:cNvSpPr>
            <a:spLocks noGrp="1"/>
          </p:cNvSpPr>
          <p:nvPr>
            <p:ph type="title"/>
          </p:nvPr>
        </p:nvSpPr>
        <p:spPr/>
        <p:txBody>
          <a:bodyPr>
            <a:normAutofit/>
          </a:bodyPr>
          <a:lstStyle/>
          <a:p>
            <a:pPr algn="l"/>
            <a:r>
              <a:rPr lang="en-US" sz="3200" b="1" dirty="0"/>
              <a:t>Cont</a:t>
            </a:r>
            <a:r>
              <a:rPr lang="en-US" sz="3200" dirty="0"/>
              <a:t>.. </a:t>
            </a:r>
          </a:p>
        </p:txBody>
      </p:sp>
      <p:sp>
        <p:nvSpPr>
          <p:cNvPr id="3" name="Content Placeholder 2">
            <a:extLst>
              <a:ext uri="{FF2B5EF4-FFF2-40B4-BE49-F238E27FC236}">
                <a16:creationId xmlns:a16="http://schemas.microsoft.com/office/drawing/2014/main" id="{114555F1-AF00-4C77-B5F4-80B056D2028A}"/>
              </a:ext>
            </a:extLst>
          </p:cNvPr>
          <p:cNvSpPr>
            <a:spLocks noGrp="1"/>
          </p:cNvSpPr>
          <p:nvPr>
            <p:ph idx="1"/>
          </p:nvPr>
        </p:nvSpPr>
        <p:spPr>
          <a:xfrm>
            <a:off x="1295401" y="1853755"/>
            <a:ext cx="9601196" cy="4283810"/>
          </a:xfrm>
        </p:spPr>
        <p:txBody>
          <a:bodyPr/>
          <a:lstStyle/>
          <a:p>
            <a:pPr algn="ctr"/>
            <a:r>
              <a:rPr lang="en-US" sz="2000" b="1" dirty="0"/>
              <a:t>Training of employees </a:t>
            </a:r>
          </a:p>
          <a:p>
            <a:r>
              <a:rPr lang="en-US" sz="2000" dirty="0"/>
              <a:t>The company spend huge sums of money to ensure that their employees are well trained.</a:t>
            </a:r>
          </a:p>
          <a:p>
            <a:r>
              <a:rPr lang="en-US" sz="2000" dirty="0"/>
              <a:t>With approximate employee base of 208,000 employees, employees have remained a key strength for the company. </a:t>
            </a:r>
          </a:p>
          <a:p>
            <a:pPr algn="ctr"/>
            <a:r>
              <a:rPr lang="en-US" sz="2000" b="1" dirty="0"/>
              <a:t>Online banking </a:t>
            </a:r>
          </a:p>
          <a:p>
            <a:r>
              <a:rPr lang="en-US" sz="2000" dirty="0"/>
              <a:t>Efficient online banking services such as net banking and investments have ensured that the company retains its customer base. </a:t>
            </a:r>
          </a:p>
          <a:p>
            <a:endParaRPr lang="en-US" dirty="0"/>
          </a:p>
        </p:txBody>
      </p:sp>
    </p:spTree>
    <p:extLst>
      <p:ext uri="{BB962C8B-B14F-4D97-AF65-F5344CB8AC3E}">
        <p14:creationId xmlns:p14="http://schemas.microsoft.com/office/powerpoint/2010/main" val="1426299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02237-506C-43DE-A88D-873576B0F7FC}"/>
              </a:ext>
            </a:extLst>
          </p:cNvPr>
          <p:cNvSpPr>
            <a:spLocks noGrp="1"/>
          </p:cNvSpPr>
          <p:nvPr>
            <p:ph type="title"/>
          </p:nvPr>
        </p:nvSpPr>
        <p:spPr>
          <a:xfrm>
            <a:off x="1451579" y="471055"/>
            <a:ext cx="9271839" cy="775855"/>
          </a:xfrm>
        </p:spPr>
        <p:txBody>
          <a:bodyPr>
            <a:normAutofit fontScale="90000"/>
          </a:bodyPr>
          <a:lstStyle/>
          <a:p>
            <a:r>
              <a:rPr lang="en-US" b="1" cap="none" dirty="0"/>
              <a:t>ONLINE BANKING FEATURES AND BENEFITS</a:t>
            </a:r>
          </a:p>
        </p:txBody>
      </p:sp>
      <p:pic>
        <p:nvPicPr>
          <p:cNvPr id="4" name="Content Placeholder 3">
            <a:extLst>
              <a:ext uri="{FF2B5EF4-FFF2-40B4-BE49-F238E27FC236}">
                <a16:creationId xmlns:a16="http://schemas.microsoft.com/office/drawing/2014/main" id="{1A3BC91D-68A2-4B2A-B2DD-5AD1D57711B5}"/>
              </a:ext>
            </a:extLst>
          </p:cNvPr>
          <p:cNvPicPr>
            <a:picLocks noGrp="1" noChangeAspect="1"/>
          </p:cNvPicPr>
          <p:nvPr>
            <p:ph idx="1"/>
          </p:nvPr>
        </p:nvPicPr>
        <p:blipFill>
          <a:blip r:embed="rId2"/>
          <a:stretch>
            <a:fillRect/>
          </a:stretch>
        </p:blipFill>
        <p:spPr>
          <a:xfrm>
            <a:off x="1451579" y="1246911"/>
            <a:ext cx="9604348" cy="5029198"/>
          </a:xfrm>
          <a:prstGeom prst="rect">
            <a:avLst/>
          </a:prstGeom>
        </p:spPr>
      </p:pic>
    </p:spTree>
    <p:extLst>
      <p:ext uri="{BB962C8B-B14F-4D97-AF65-F5344CB8AC3E}">
        <p14:creationId xmlns:p14="http://schemas.microsoft.com/office/powerpoint/2010/main" val="3876385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37169-46C5-4CB1-967E-11497642DC7B}"/>
              </a:ext>
            </a:extLst>
          </p:cNvPr>
          <p:cNvSpPr>
            <a:spLocks noGrp="1"/>
          </p:cNvSpPr>
          <p:nvPr>
            <p:ph type="title"/>
          </p:nvPr>
        </p:nvSpPr>
        <p:spPr/>
        <p:txBody>
          <a:bodyPr/>
          <a:lstStyle/>
          <a:p>
            <a:r>
              <a:rPr lang="en-US" b="1" dirty="0"/>
              <a:t>Weaknesses</a:t>
            </a:r>
          </a:p>
        </p:txBody>
      </p:sp>
      <p:sp>
        <p:nvSpPr>
          <p:cNvPr id="3" name="Content Placeholder 2">
            <a:extLst>
              <a:ext uri="{FF2B5EF4-FFF2-40B4-BE49-F238E27FC236}">
                <a16:creationId xmlns:a16="http://schemas.microsoft.com/office/drawing/2014/main" id="{1A7CFDCA-7E3A-4E81-A7F4-0BE69CB391CA}"/>
              </a:ext>
            </a:extLst>
          </p:cNvPr>
          <p:cNvSpPr>
            <a:spLocks noGrp="1"/>
          </p:cNvSpPr>
          <p:nvPr>
            <p:ph idx="1"/>
          </p:nvPr>
        </p:nvSpPr>
        <p:spPr>
          <a:xfrm>
            <a:off x="1295401" y="1717964"/>
            <a:ext cx="9601196" cy="4502727"/>
          </a:xfrm>
        </p:spPr>
        <p:txBody>
          <a:bodyPr>
            <a:normAutofit fontScale="25000" lnSpcReduction="20000"/>
          </a:bodyPr>
          <a:lstStyle/>
          <a:p>
            <a:pPr algn="ctr"/>
            <a:r>
              <a:rPr lang="en-US" sz="6400" b="1" dirty="0"/>
              <a:t>Dented company image </a:t>
            </a:r>
          </a:p>
          <a:p>
            <a:pPr algn="just"/>
            <a:r>
              <a:rPr lang="en-US" sz="6400" dirty="0"/>
              <a:t>Dented public due to continued controversies </a:t>
            </a:r>
          </a:p>
          <a:p>
            <a:pPr algn="just"/>
            <a:r>
              <a:rPr lang="en-US" sz="6400" dirty="0"/>
              <a:t>The Wikileaks controversies of 2010 and 2011 gave a bad impression of the company particularly in the face of investors. </a:t>
            </a:r>
          </a:p>
          <a:p>
            <a:pPr algn="ctr"/>
            <a:r>
              <a:rPr lang="en-US" sz="6400" b="1" dirty="0"/>
              <a:t>Overdependence on the American market </a:t>
            </a:r>
          </a:p>
          <a:p>
            <a:pPr algn="just"/>
            <a:r>
              <a:rPr lang="en-US" sz="6400" dirty="0"/>
              <a:t>The bank heavily depends on the American market generating over 90% of the total revenues. </a:t>
            </a:r>
          </a:p>
          <a:p>
            <a:pPr algn="just"/>
            <a:r>
              <a:rPr lang="en-US" sz="6400" dirty="0"/>
              <a:t>High bank charges significantly limits international investment. </a:t>
            </a:r>
          </a:p>
          <a:p>
            <a:pPr algn="ctr"/>
            <a:r>
              <a:rPr lang="en-US" sz="6400" b="1" dirty="0"/>
              <a:t>Cost cutting and layoffs</a:t>
            </a:r>
          </a:p>
          <a:p>
            <a:pPr algn="just"/>
            <a:r>
              <a:rPr lang="en-US" sz="6400" dirty="0"/>
              <a:t>The bank over past three years has depended so much on cost cuttings and employee layoffs which have continued taint the company’s brand image. </a:t>
            </a:r>
          </a:p>
          <a:p>
            <a:pPr algn="just"/>
            <a:r>
              <a:rPr lang="en-US" sz="6400" dirty="0"/>
              <a:t>As a measure to avoid incurring huge losses, the CEO indicated that sending away some employees is an essential strategy to reduce the company’s expenditures. </a:t>
            </a:r>
          </a:p>
          <a:p>
            <a:pPr algn="just"/>
            <a:endParaRPr lang="en-US" dirty="0"/>
          </a:p>
        </p:txBody>
      </p:sp>
    </p:spTree>
    <p:extLst>
      <p:ext uri="{BB962C8B-B14F-4D97-AF65-F5344CB8AC3E}">
        <p14:creationId xmlns:p14="http://schemas.microsoft.com/office/powerpoint/2010/main" val="1926532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ECA89-E149-4CF5-9473-23B5ADFE3107}"/>
              </a:ext>
            </a:extLst>
          </p:cNvPr>
          <p:cNvSpPr>
            <a:spLocks noGrp="1"/>
          </p:cNvSpPr>
          <p:nvPr>
            <p:ph type="title"/>
          </p:nvPr>
        </p:nvSpPr>
        <p:spPr/>
        <p:txBody>
          <a:bodyPr/>
          <a:lstStyle/>
          <a:p>
            <a:r>
              <a:rPr lang="en-US" b="1" dirty="0"/>
              <a:t>Opportunities</a:t>
            </a:r>
          </a:p>
        </p:txBody>
      </p:sp>
      <p:sp>
        <p:nvSpPr>
          <p:cNvPr id="3" name="Content Placeholder 2">
            <a:extLst>
              <a:ext uri="{FF2B5EF4-FFF2-40B4-BE49-F238E27FC236}">
                <a16:creationId xmlns:a16="http://schemas.microsoft.com/office/drawing/2014/main" id="{9701B46B-C27D-449C-9305-8BB0AA635B55}"/>
              </a:ext>
            </a:extLst>
          </p:cNvPr>
          <p:cNvSpPr>
            <a:spLocks noGrp="1"/>
          </p:cNvSpPr>
          <p:nvPr>
            <p:ph idx="1"/>
          </p:nvPr>
        </p:nvSpPr>
        <p:spPr>
          <a:xfrm>
            <a:off x="1295401" y="1853754"/>
            <a:ext cx="9601196" cy="4199727"/>
          </a:xfrm>
        </p:spPr>
        <p:txBody>
          <a:bodyPr>
            <a:normAutofit/>
          </a:bodyPr>
          <a:lstStyle/>
          <a:p>
            <a:pPr algn="ctr"/>
            <a:r>
              <a:rPr lang="en-US" b="1" dirty="0"/>
              <a:t>Partnership</a:t>
            </a:r>
          </a:p>
          <a:p>
            <a:pPr algn="just"/>
            <a:r>
              <a:rPr lang="en-US" dirty="0"/>
              <a:t>Strategic partnership also provides an opportunity for the company. </a:t>
            </a:r>
          </a:p>
          <a:p>
            <a:pPr algn="just"/>
            <a:r>
              <a:rPr lang="en-US" dirty="0"/>
              <a:t>Giving discounts and cash rewards to the customers </a:t>
            </a:r>
          </a:p>
          <a:p>
            <a:pPr algn="ctr"/>
            <a:r>
              <a:rPr lang="en-US" b="1" dirty="0"/>
              <a:t>Technology </a:t>
            </a:r>
          </a:p>
          <a:p>
            <a:pPr algn="just"/>
            <a:r>
              <a:rPr lang="en-US" dirty="0"/>
              <a:t>Enhancing its capacity in internet-based banking.</a:t>
            </a:r>
          </a:p>
          <a:p>
            <a:pPr algn="just"/>
            <a:r>
              <a:rPr lang="en-US" dirty="0"/>
              <a:t>Arguably, this is an opportunity for the bank to their innovations and services available in these countries. </a:t>
            </a:r>
          </a:p>
          <a:p>
            <a:endParaRPr lang="en-US" dirty="0"/>
          </a:p>
          <a:p>
            <a:endParaRPr lang="en-US" dirty="0"/>
          </a:p>
        </p:txBody>
      </p:sp>
    </p:spTree>
    <p:extLst>
      <p:ext uri="{BB962C8B-B14F-4D97-AF65-F5344CB8AC3E}">
        <p14:creationId xmlns:p14="http://schemas.microsoft.com/office/powerpoint/2010/main" val="233420097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124</TotalTime>
  <Words>1787</Words>
  <Application>Microsoft Office PowerPoint</Application>
  <PresentationFormat>Widescreen</PresentationFormat>
  <Paragraphs>118</Paragraphs>
  <Slides>18</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Gill Sans MT</vt:lpstr>
      <vt:lpstr>Gallery</vt:lpstr>
      <vt:lpstr>Bank of America   Author Institutional Affiliation Instructor Course code Date of submission</vt:lpstr>
      <vt:lpstr>Agenda slide</vt:lpstr>
      <vt:lpstr>The organization </vt:lpstr>
      <vt:lpstr>The bank of America: net income</vt:lpstr>
      <vt:lpstr>Summary of the strengths</vt:lpstr>
      <vt:lpstr>Cont.. </vt:lpstr>
      <vt:lpstr>ONLINE BANKING FEATURES AND BENEFITS</vt:lpstr>
      <vt:lpstr>Weaknesses</vt:lpstr>
      <vt:lpstr>Opportunities</vt:lpstr>
      <vt:lpstr>Bank of America creates excellent user online experience </vt:lpstr>
      <vt:lpstr>Opportunities for economic value</vt:lpstr>
      <vt:lpstr>Cont.. </vt:lpstr>
      <vt:lpstr>Opportunities for social value</vt:lpstr>
      <vt:lpstr>Opportunities for environmental value</vt:lpstr>
      <vt:lpstr>Recommendation </vt:lpstr>
      <vt:lpstr>Bank of America: increased access to credit cards </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Michael Whitfield</cp:lastModifiedBy>
  <cp:revision>143</cp:revision>
  <dcterms:created xsi:type="dcterms:W3CDTF">2021-03-22T23:45:33Z</dcterms:created>
  <dcterms:modified xsi:type="dcterms:W3CDTF">2021-03-27T19:51:48Z</dcterms:modified>
</cp:coreProperties>
</file>